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  <p:sldMasterId id="2147483778" r:id="rId2"/>
    <p:sldMasterId id="2147483800" r:id="rId3"/>
  </p:sldMasterIdLst>
  <p:notesMasterIdLst>
    <p:notesMasterId r:id="rId48"/>
  </p:notesMasterIdLst>
  <p:handoutMasterIdLst>
    <p:handoutMasterId r:id="rId49"/>
  </p:handoutMasterIdLst>
  <p:sldIdLst>
    <p:sldId id="327" r:id="rId4"/>
    <p:sldId id="328" r:id="rId5"/>
    <p:sldId id="331" r:id="rId6"/>
    <p:sldId id="329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</p:sldIdLst>
  <p:sldSz cx="9144000" cy="6858000" type="screen4x3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D5D"/>
    <a:srgbClr val="239FBC"/>
    <a:srgbClr val="BDBDA9"/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27" autoAdjust="0"/>
  </p:normalViewPr>
  <p:slideViewPr>
    <p:cSldViewPr>
      <p:cViewPr varScale="1">
        <p:scale>
          <a:sx n="80" d="100"/>
          <a:sy n="80" d="100"/>
        </p:scale>
        <p:origin x="72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Hi</a:t>
            </a:r>
            <a:r>
              <a:rPr lang="en-US" baseline="0" dirty="0"/>
              <a:t> everyone, my name is Scott, and this talk is about the new dragons of JavaScript. This is not a negative talk where I bash JavaScript features. Instead, I’m trying to express my feelings as I’ve worked with the new language features for over a year now.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demonstrate that each app gets its own app service</a:t>
            </a:r>
          </a:p>
          <a:p>
            <a:r>
              <a:rPr lang="en-US" dirty="0"/>
              <a:t>Multiple app services</a:t>
            </a:r>
            <a:r>
              <a:rPr lang="en-US" baseline="0" dirty="0"/>
              <a:t> can share a single app plan</a:t>
            </a:r>
          </a:p>
          <a:p>
            <a:r>
              <a:rPr lang="en-US" baseline="0" dirty="0"/>
              <a:t>Every app plan can scale UP (to a bigger app plan) or OUT (to more instances)</a:t>
            </a:r>
          </a:p>
          <a:p>
            <a:r>
              <a:rPr lang="en-US" baseline="0" dirty="0"/>
              <a:t>Animations carefully orchestrated  to show the concepts I talk about one at a time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loss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I’m going to talk about how I use Visual Studio</a:t>
            </a:r>
            <a:r>
              <a:rPr lang="en-US" baseline="0" dirty="0">
                <a:sym typeface="Wingdings" panose="05000000000000000000" pitchFamily="2" charset="2"/>
              </a:rPr>
              <a:t> (icon on the left) to create an app service (window clip in the middle) to put the app into the cloud (icon on the right)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Yes, the window is ugly, but just need something visual for a 30 second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1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30 second into to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90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30 second into to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01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a visual to talk for 30 seconds about setting up alerts that can deliver email to me if something is going loopy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8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a visual to talk for 30 seconds about setting up alerts that can deliver email to me if something is going loopy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4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 of visual to</a:t>
            </a:r>
            <a:r>
              <a:rPr lang="en-US" baseline="0" dirty="0"/>
              <a:t> talk about scaling in Azure. Can scale up an instance or down an instance when thresholds are exceeded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was thinking of having a large tag</a:t>
            </a:r>
            <a:r>
              <a:rPr lang="en-US" baseline="0" dirty="0"/>
              <a:t> cloud with Azure related terms. Use this to introduce the basic idea of “what is azure” and how we will dispel </a:t>
            </a:r>
            <a:r>
              <a:rPr lang="en-US" baseline="0" dirty="0" err="1"/>
              <a:t>lthe</a:t>
            </a:r>
            <a:r>
              <a:rPr lang="en-US" baseline="0" dirty="0"/>
              <a:t> mumbo jumbo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05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 of visual to</a:t>
            </a:r>
            <a:r>
              <a:rPr lang="en-US" baseline="0" dirty="0"/>
              <a:t> talk about scaling in Azure. Can scale up an instance or down an instance when thresholds are exceeded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 visual to talk about </a:t>
            </a:r>
            <a:r>
              <a:rPr lang="en-US" dirty="0" err="1"/>
              <a:t>troubleshotting</a:t>
            </a:r>
            <a:r>
              <a:rPr lang="en-US" dirty="0"/>
              <a:t>,</a:t>
            </a:r>
            <a:r>
              <a:rPr lang="en-US" baseline="0" dirty="0"/>
              <a:t> remote debugging, tools we can use to find out what is going 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 visual to talk about </a:t>
            </a:r>
            <a:r>
              <a:rPr lang="en-US" dirty="0" err="1"/>
              <a:t>troubleshotting</a:t>
            </a:r>
            <a:r>
              <a:rPr lang="en-US" dirty="0"/>
              <a:t>,</a:t>
            </a:r>
            <a:r>
              <a:rPr lang="en-US" baseline="0" dirty="0"/>
              <a:t> remote debugging, tools we can use to find out what is going 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7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topics in this module – Azure SQL Databases and </a:t>
            </a:r>
            <a:r>
              <a:rPr lang="en-US" dirty="0" err="1"/>
              <a:t>DocumentDB</a:t>
            </a:r>
            <a:r>
              <a:rPr lang="en-US" dirty="0"/>
              <a:t>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76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get across the point that a single Azure server can be a container for multiple databases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Explaining “data transfer units” – a measure of how much relative power you need from a database, ranges from 5 to 4000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91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5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14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azure</a:t>
            </a:r>
            <a:r>
              <a:rPr lang="en-US" baseline="0" dirty="0"/>
              <a:t> resources we’ll be using in the course. In Azure itself there are 2 dozen more things we could use, but I think I just want to highlight the stuff we’ll see in the course. These should animate in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3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SQL Azure, you can connect using ADO.NET, etc. Any regular SQL Server tools will give you access to the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7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Turning attention to </a:t>
            </a:r>
            <a:r>
              <a:rPr lang="en-US" dirty="0" err="1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2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Azure Storage. Want to highlight blob storage as that is primarily what we will focus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38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Azure Storage. Want to highlight blob storage as that is primarily what we will focus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8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create a storage account. Inside an account you can have multiple containers. Inside a container you can have multiple blobs.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5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to storage, we need to use one of the ACCESS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98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to storage, we need to use one of the ACCESS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ACCOUNT SIGNATURES allow us to delegate some rights to </a:t>
            </a:r>
            <a:r>
              <a:rPr lang="en-US" dirty="0" err="1"/>
              <a:t>staorge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0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ACCOUNT SIGNATURES allow us to delegate some rights to </a:t>
            </a:r>
            <a:r>
              <a:rPr lang="en-US" dirty="0" err="1"/>
              <a:t>staorge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6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points. </a:t>
            </a:r>
          </a:p>
          <a:p>
            <a:pPr marL="228600" indent="-228600">
              <a:buAutoNum type="arabicPeriod"/>
            </a:pPr>
            <a:r>
              <a:rPr lang="en-US" dirty="0"/>
              <a:t>Want to do </a:t>
            </a:r>
            <a:r>
              <a:rPr lang="en-US" dirty="0" err="1"/>
              <a:t>serverless</a:t>
            </a:r>
            <a:r>
              <a:rPr lang="en-US" dirty="0"/>
              <a:t> computing?</a:t>
            </a:r>
          </a:p>
          <a:p>
            <a:pPr marL="228600" indent="-228600">
              <a:buAutoNum type="arabicPeriod"/>
            </a:pPr>
            <a:r>
              <a:rPr lang="en-US" dirty="0"/>
              <a:t>Here’s Azure Functions!</a:t>
            </a:r>
          </a:p>
          <a:p>
            <a:pPr marL="228600" indent="-228600">
              <a:buAutoNum type="arabicPeriod"/>
            </a:pPr>
            <a:r>
              <a:rPr lang="en-US" dirty="0"/>
              <a:t>What they do, how to implement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6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to show the</a:t>
            </a:r>
            <a:r>
              <a:rPr lang="en-US" baseline="0" dirty="0"/>
              <a:t> breadth of support Azure provides for different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8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Along the left – describing what we can build (projects for </a:t>
            </a:r>
            <a:r>
              <a:rPr lang="en-US" dirty="0" err="1"/>
              <a:t>ios</a:t>
            </a:r>
            <a:r>
              <a:rPr lang="en-US" dirty="0"/>
              <a:t>, android, </a:t>
            </a:r>
            <a:r>
              <a:rPr lang="en-US" dirty="0" err="1"/>
              <a:t>linux</a:t>
            </a:r>
            <a:r>
              <a:rPr lang="en-US" dirty="0"/>
              <a:t>, windows)</a:t>
            </a:r>
          </a:p>
          <a:p>
            <a:r>
              <a:rPr lang="en-US" dirty="0"/>
              <a:t>Along the right – describing services offered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Hightlight</a:t>
            </a:r>
            <a:r>
              <a:rPr lang="en-US" dirty="0"/>
              <a:t> that we will be using </a:t>
            </a:r>
            <a:r>
              <a:rPr lang="en-US" dirty="0" err="1"/>
              <a:t>Git</a:t>
            </a:r>
            <a:r>
              <a:rPr lang="en-US" dirty="0"/>
              <a:t> and setting up CI in </a:t>
            </a:r>
            <a:r>
              <a:rPr lang="en-US" dirty="0" err="1"/>
              <a:t>ths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6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from the MSFT documentation shows the</a:t>
            </a:r>
            <a:r>
              <a:rPr lang="en-US" baseline="0" dirty="0"/>
              <a:t> Azure data centers all across the world. The idea is to marvel in awe at the data centers around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4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7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what you manage versus what azure manages in each scenario.</a:t>
            </a:r>
            <a:r>
              <a:rPr lang="en-US" baseline="0" dirty="0"/>
              <a:t> Want to animate in each scenario left to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what app services consists of. Animate in from top left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1219202"/>
            <a:ext cx="77724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9674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6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649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4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8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91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401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199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2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7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4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5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6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95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56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4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858000"/>
            <a:ext cx="9144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635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102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553200"/>
            <a:ext cx="838200" cy="22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  <p:sldLayoutId id="2147483822" r:id="rId8"/>
    <p:sldLayoutId id="2147483823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4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39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87394"/>
          <p:cNvSpPr>
            <a:spLocks noGrp="1" noChangeArrowheads="1"/>
          </p:cNvSpPr>
          <p:nvPr>
            <p:ph type="ctrTitle"/>
          </p:nvPr>
        </p:nvSpPr>
        <p:spPr>
          <a:xfrm>
            <a:off x="762000" y="2209800"/>
            <a:ext cx="7772400" cy="2133600"/>
          </a:xfrm>
        </p:spPr>
        <p:txBody>
          <a:bodyPr/>
          <a:lstStyle/>
          <a:p>
            <a:pPr marL="0" indent="0" defTabSz="914400"/>
            <a:r>
              <a:rPr lang="en-US" dirty="0"/>
              <a:t>Azure Essentials for .NET Developers</a:t>
            </a:r>
            <a:br>
              <a:rPr lang="en-US" dirty="0"/>
            </a:br>
            <a:r>
              <a:rPr lang="en-US" sz="1800" dirty="0"/>
              <a:t>This is not a sales pitch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K. Scott Allen</a:t>
            </a:r>
            <a:br>
              <a:rPr lang="en-US" sz="2400" dirty="0"/>
            </a:br>
            <a:r>
              <a:rPr lang="en-US" sz="2400" dirty="0"/>
              <a:t>@</a:t>
            </a:r>
            <a:r>
              <a:rPr lang="en-US" sz="2400" dirty="0" err="1"/>
              <a:t>OdeToCode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29"/>
            <a:ext cx="4524003" cy="304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1286024" y="4272344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90335" y="1146530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67401" y="1322968"/>
            <a:ext cx="995813" cy="1341150"/>
            <a:chOff x="756535" y="620957"/>
            <a:chExt cx="1327750" cy="1788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213" t="-10213" r="-10213" b="-10213"/>
            <a:stretch/>
          </p:blipFill>
          <p:spPr>
            <a:xfrm>
              <a:off x="756535" y="620957"/>
              <a:ext cx="1327750" cy="1327750"/>
            </a:xfrm>
            <a:prstGeom prst="ellipse">
              <a:avLst/>
            </a:prstGeom>
            <a:solidFill>
              <a:schemeClr val="bg1"/>
            </a:solidFill>
          </p:spPr>
        </p:pic>
        <p:sp>
          <p:nvSpPr>
            <p:cNvPr id="12" name="TextBox 11"/>
            <p:cNvSpPr txBox="1"/>
            <p:nvPr/>
          </p:nvSpPr>
          <p:spPr>
            <a:xfrm>
              <a:off x="1048299" y="1978269"/>
              <a:ext cx="744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App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1281119"/>
            <a:ext cx="281502" cy="281502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90335" y="2715098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567401" y="2891536"/>
            <a:ext cx="995813" cy="99581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9" name="TextBox 38"/>
          <p:cNvSpPr txBox="1"/>
          <p:nvPr/>
        </p:nvSpPr>
        <p:spPr>
          <a:xfrm>
            <a:off x="786225" y="3909520"/>
            <a:ext cx="558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App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2849687"/>
            <a:ext cx="281502" cy="281502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67401" y="4449680"/>
            <a:ext cx="995813" cy="1323189"/>
            <a:chOff x="756535" y="4789907"/>
            <a:chExt cx="1327750" cy="176425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966" t="-27677" r="-22966" b="-18255"/>
            <a:stretch/>
          </p:blipFill>
          <p:spPr>
            <a:xfrm>
              <a:off x="756535" y="4789907"/>
              <a:ext cx="1327750" cy="1327750"/>
            </a:xfrm>
            <a:prstGeom prst="ellipse">
              <a:avLst/>
            </a:prstGeom>
            <a:solidFill>
              <a:schemeClr val="bg1"/>
            </a:solidFill>
          </p:spPr>
        </p:pic>
        <p:sp>
          <p:nvSpPr>
            <p:cNvPr id="44" name="TextBox 43"/>
            <p:cNvSpPr txBox="1"/>
            <p:nvPr/>
          </p:nvSpPr>
          <p:spPr>
            <a:xfrm>
              <a:off x="1048299" y="6123273"/>
              <a:ext cx="744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App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685967" y="2025253"/>
            <a:ext cx="2075218" cy="103739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685967" y="3804722"/>
            <a:ext cx="2075218" cy="1037396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699653" y="2438824"/>
            <a:ext cx="3515285" cy="2043113"/>
            <a:chOff x="2266204" y="2108766"/>
            <a:chExt cx="4687046" cy="272415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2108766"/>
              <a:ext cx="1771650" cy="2724150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2266204" y="3435245"/>
              <a:ext cx="2748709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prstDash val="sysDot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3694196" y="4548129"/>
            <a:ext cx="17556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App Service Plan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5871866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6886277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900689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6368356" y="4996213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393484" y="4996213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555" y="1283827"/>
            <a:ext cx="992981" cy="153804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5346389" y="3433684"/>
            <a:ext cx="160132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riangle 58"/>
          <p:cNvSpPr/>
          <p:nvPr/>
        </p:nvSpPr>
        <p:spPr>
          <a:xfrm>
            <a:off x="7112734" y="3118482"/>
            <a:ext cx="304622" cy="26260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0" name="Triangle 59"/>
          <p:cNvSpPr/>
          <p:nvPr/>
        </p:nvSpPr>
        <p:spPr>
          <a:xfrm rot="10800000">
            <a:off x="7112734" y="3534572"/>
            <a:ext cx="304622" cy="26260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4404471"/>
            <a:ext cx="281502" cy="2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 animBg="1"/>
      <p:bldP spid="50" grpId="0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crosoft Visual Studio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35" t="-25935" r="-25935" b="-25935"/>
          <a:stretch/>
        </p:blipFill>
        <p:spPr bwMode="auto">
          <a:xfrm>
            <a:off x="3775472" y="2661131"/>
            <a:ext cx="1593057" cy="1593057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-842963" y="-1957304"/>
            <a:ext cx="10829925" cy="108299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-842963" y="-1957304"/>
            <a:ext cx="10829925" cy="1082992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503" y="1885802"/>
            <a:ext cx="3976995" cy="29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94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2902115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357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76739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976739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2976739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687" y="2981497"/>
            <a:ext cx="2035969" cy="73824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913939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913939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3913939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96687" y="3918696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034784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034784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034784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57250"/>
            <a:ext cx="33522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9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546540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5796687" y="2039541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10437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5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9" grpId="0" animBg="1"/>
      <p:bldP spid="9" grpId="1" animBg="1"/>
      <p:bldP spid="10" grpId="0" animBg="1"/>
      <p:bldP spid="10" grpId="1" animBg="1"/>
      <p:bldP spid="8" grpId="0" animBg="1"/>
      <p:bldP spid="8" grpId="1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796687" y="2981497"/>
            <a:ext cx="2035969" cy="73824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96687" y="3918696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857250"/>
            <a:ext cx="33522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9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546540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5796687" y="2039541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7952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22222E-6 L -0.0401 0.04884 C -0.04909 0.05926 -0.05403 0.07477 -0.05403 0.09097 C -0.05403 0.10926 -0.04909 0.12384 -0.0401 0.13426 L -0.00026 0.18334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69 L 0.03985 -0.04838 C 0.04883 -0.0588 0.05404 -0.07431 0.05404 -0.09051 C 0.05404 -0.1088 0.04883 -0.12338 0.03985 -0.1338 L -0.00026 -0.18264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49" y="2430117"/>
            <a:ext cx="1286102" cy="998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1346" y="3586411"/>
            <a:ext cx="266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Monitoring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61" y="2032397"/>
            <a:ext cx="3993356" cy="28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31" y="2032397"/>
            <a:ext cx="3993356" cy="2836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364" y="2653711"/>
            <a:ext cx="1021974" cy="793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71" y="3586410"/>
            <a:ext cx="183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36488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267291"/>
            <a:ext cx="1324536" cy="13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2615" y="3586411"/>
            <a:ext cx="277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Email Alerts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82" y="2075260"/>
            <a:ext cx="2028825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569850"/>
            <a:ext cx="961463" cy="961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583" y="3586410"/>
            <a:ext cx="191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Email Alerts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02" y="2075260"/>
            <a:ext cx="2028825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1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2212" y="3586411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Scaling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2325831"/>
            <a:ext cx="1506071" cy="1169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097" y="1539478"/>
            <a:ext cx="4000500" cy="37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3255" y="1106129"/>
            <a:ext cx="6858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255" y="248879"/>
            <a:ext cx="6858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497" y="1526459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6920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646" y="3586410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75" y="2685100"/>
            <a:ext cx="1042149" cy="809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762" y="1539478"/>
            <a:ext cx="4000500" cy="37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8599" y="358641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Debugging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Tools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57" y="2259106"/>
            <a:ext cx="1111887" cy="1303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160" y="2064544"/>
            <a:ext cx="403621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304" y="3586410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Debugging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39" y="2668209"/>
            <a:ext cx="719421" cy="843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2064544"/>
            <a:ext cx="403621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7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04" y="2228159"/>
            <a:ext cx="1754903" cy="1754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5" y="2307050"/>
            <a:ext cx="1597119" cy="1597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6581" y="3983062"/>
            <a:ext cx="1167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Azure SQL</a:t>
            </a:r>
            <a:br>
              <a:rPr lang="en-US" sz="1500"/>
            </a:br>
            <a:r>
              <a:rPr lang="en-US" sz="1500"/>
              <a:t>Database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354680" y="3983062"/>
            <a:ext cx="1404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err="1"/>
              <a:t>DocumentDB</a:t>
            </a:r>
            <a:br>
              <a:rPr lang="en-US" sz="1500" dirty="0"/>
            </a:br>
            <a:r>
              <a:rPr lang="en-US" sz="1500" dirty="0"/>
              <a:t>Database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68890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50281" y="1631049"/>
            <a:ext cx="2250281" cy="3564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0" y="2092424"/>
            <a:ext cx="1194319" cy="32316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841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3541730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5200714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6859697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26" y="1631049"/>
            <a:ext cx="2250281" cy="3564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0494" y="2092424"/>
            <a:ext cx="1194319" cy="32316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0562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46" y="2330161"/>
            <a:ext cx="1335881" cy="23788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8332" y="2153841"/>
            <a:ext cx="241220" cy="42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8332" y="2681289"/>
            <a:ext cx="501360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3438332" y="3153751"/>
            <a:ext cx="1023503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8332" y="4587696"/>
            <a:ext cx="5099336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4000</a:t>
            </a:r>
          </a:p>
        </p:txBody>
      </p:sp>
      <p:sp>
        <p:nvSpPr>
          <p:cNvPr id="8" name="Oval 7"/>
          <p:cNvSpPr/>
          <p:nvPr/>
        </p:nvSpPr>
        <p:spPr>
          <a:xfrm>
            <a:off x="3438331" y="3639415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38331" y="3984751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438331" y="4330086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9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7206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85983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64995" y="1490420"/>
            <a:ext cx="1335881" cy="2378869"/>
            <a:chOff x="5181310" y="373808"/>
            <a:chExt cx="1781175" cy="31718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1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572000" y="4191193"/>
            <a:ext cx="9144000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4873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4101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2500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74220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18742" y="1490420"/>
            <a:ext cx="1335881" cy="2378869"/>
            <a:chOff x="5181310" y="373808"/>
            <a:chExt cx="1781175" cy="31718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220978" y="1490420"/>
            <a:ext cx="1335881" cy="2378869"/>
            <a:chOff x="5181310" y="373808"/>
            <a:chExt cx="1781175" cy="31718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931436" y="4251093"/>
            <a:ext cx="9144000" cy="11966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572000" y="4191193"/>
            <a:ext cx="9144000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4873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4101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2500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55458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99980" y="1490420"/>
            <a:ext cx="1335881" cy="2378869"/>
            <a:chOff x="5181310" y="373808"/>
            <a:chExt cx="1781175" cy="31718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44502" y="1490420"/>
            <a:ext cx="1335881" cy="2378869"/>
            <a:chOff x="5181310" y="373808"/>
            <a:chExt cx="1781175" cy="31718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919773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Gotham Book" charset="0"/>
                <a:ea typeface="Gotham Book" charset="0"/>
                <a:cs typeface="Gotham Book" charset="0"/>
              </a:rPr>
              <a:t>4000</a:t>
            </a:r>
          </a:p>
        </p:txBody>
      </p:sp>
    </p:spTree>
    <p:extLst>
      <p:ext uri="{BB962C8B-B14F-4D97-AF65-F5344CB8AC3E}">
        <p14:creationId xmlns:p14="http://schemas.microsoft.com/office/powerpoint/2010/main" val="183430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7206" y="4191194"/>
            <a:ext cx="9144000" cy="11966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575" y="414220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5"/>
                </a:solidFill>
                <a:latin typeface="Gotham Book" charset="0"/>
                <a:ea typeface="Gotham Book" charset="0"/>
                <a:cs typeface="Gotham Book" charset="0"/>
              </a:rPr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51" y="1390844"/>
            <a:ext cx="1352282" cy="24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58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003706" y="2800726"/>
            <a:ext cx="1134993" cy="818693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030994" y="2136362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98244" y="3229888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14172" y="2071043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442630" y="1552466"/>
            <a:ext cx="1046160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31763" y="3837648"/>
            <a:ext cx="1826796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97540" y="1552466"/>
            <a:ext cx="2465693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946921" y="3164569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033523" y="3837648"/>
            <a:ext cx="1826796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426455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grpSp>
        <p:nvGrpSpPr>
          <p:cNvPr id="27" name="Group 26"/>
          <p:cNvGrpSpPr/>
          <p:nvPr/>
        </p:nvGrpSpPr>
        <p:grpSpPr>
          <a:xfrm>
            <a:off x="1224232" y="1755620"/>
            <a:ext cx="1482957" cy="1417337"/>
            <a:chOff x="1632309" y="1197827"/>
            <a:chExt cx="1977276" cy="18897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802" y="1197827"/>
              <a:ext cx="780290" cy="7802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32309" y="2348946"/>
              <a:ext cx="19772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Virtual Machines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93260" y="4281507"/>
            <a:ext cx="255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53492" y="1726609"/>
            <a:ext cx="2153788" cy="1461043"/>
            <a:chOff x="7804656" y="1159146"/>
            <a:chExt cx="2871717" cy="1948056"/>
          </a:xfrm>
        </p:grpSpPr>
        <p:grpSp>
          <p:nvGrpSpPr>
            <p:cNvPr id="15" name="Group 14"/>
            <p:cNvGrpSpPr/>
            <p:nvPr/>
          </p:nvGrpSpPr>
          <p:grpSpPr>
            <a:xfrm>
              <a:off x="7824421" y="1159146"/>
              <a:ext cx="2750954" cy="818971"/>
              <a:chOff x="7824421" y="1159146"/>
              <a:chExt cx="2750954" cy="818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9925" y="1197827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4421" y="115914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5085" y="1175731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804656" y="2368538"/>
              <a:ext cx="2871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Cloud Databases</a:t>
              </a:r>
              <a:br>
                <a:rPr lang="en-US" sz="1500" dirty="0"/>
              </a:br>
              <a:r>
                <a:rPr lang="en-US" sz="1500" dirty="0"/>
                <a:t>&amp;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371777" y="3988898"/>
            <a:ext cx="1746768" cy="1270668"/>
            <a:chOff x="8495703" y="4175530"/>
            <a:chExt cx="2329024" cy="16942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250" y="4175530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19935" y="4250580"/>
              <a:ext cx="762966" cy="762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495703" y="5438867"/>
              <a:ext cx="232902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18128" y="4040802"/>
            <a:ext cx="1857585" cy="1449596"/>
            <a:chOff x="1357504" y="4244737"/>
            <a:chExt cx="2476780" cy="19327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760" y="4244737"/>
              <a:ext cx="780290" cy="780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385" y="4244737"/>
              <a:ext cx="780290" cy="78029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57504" y="5438868"/>
              <a:ext cx="24767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App Services &amp;</a:t>
              </a:r>
            </a:p>
            <a:p>
              <a:pPr algn="ctr"/>
              <a:r>
                <a:rPr lang="en-US" sz="1500" dirty="0"/>
                <a:t>Functions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-1155370" y="-1041452"/>
            <a:ext cx="1038797" cy="10387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6135795" y="-1296139"/>
            <a:ext cx="1023799" cy="103370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2192815" y="-1316334"/>
            <a:ext cx="1028747" cy="1034831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865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29232 -0.2097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22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28711 -0.20578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191194"/>
            <a:ext cx="881742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6153" y="4191194"/>
            <a:ext cx="741199" cy="11966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744" y="4142208"/>
            <a:ext cx="7328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10-100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390845"/>
            <a:ext cx="1352282" cy="2478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90" y="1390845"/>
            <a:ext cx="1352281" cy="2478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29" y="1390845"/>
            <a:ext cx="1352281" cy="2478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69" y="1390845"/>
            <a:ext cx="1352281" cy="2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5826" y="4191194"/>
            <a:ext cx="6315074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6153" y="4191194"/>
            <a:ext cx="921978" cy="11966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9" y="4191194"/>
            <a:ext cx="881742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36154" y="4191194"/>
            <a:ext cx="742948" cy="11966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8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5586" y="4142208"/>
            <a:ext cx="10150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125 - 4000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" y="1390845"/>
            <a:ext cx="1239962" cy="2272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3" y="1390846"/>
            <a:ext cx="1239962" cy="2272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40" y="1390846"/>
            <a:ext cx="1239962" cy="2272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390846"/>
            <a:ext cx="1239962" cy="2272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35" y="1390846"/>
            <a:ext cx="1239962" cy="2272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84" y="1390846"/>
            <a:ext cx="1239962" cy="22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  <p:bldP spid="16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34820"/>
            <a:ext cx="4625651" cy="244228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235140"/>
            <a:ext cx="4625651" cy="244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" y="1337968"/>
            <a:ext cx="4057650" cy="22359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6849" y="2892380"/>
            <a:ext cx="5197151" cy="24422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6849" y="2892700"/>
            <a:ext cx="5197151" cy="244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86" y="3031567"/>
            <a:ext cx="4600575" cy="21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16" y="2611945"/>
            <a:ext cx="1754903" cy="1754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255" y="1811803"/>
            <a:ext cx="2250281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02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13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31764" y="3870117"/>
            <a:ext cx="13805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92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67223" y="3870117"/>
            <a:ext cx="1441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Table Storage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71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777961" y="3870117"/>
            <a:ext cx="1552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Queue Storage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49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77789" y="3870117"/>
            <a:ext cx="1284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69863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4" y="2329646"/>
            <a:ext cx="1403028" cy="1403028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31764" y="3870117"/>
            <a:ext cx="13805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01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055032" y="3870117"/>
            <a:ext cx="1441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Table Storage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75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871865" y="3870117"/>
            <a:ext cx="1552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Queue Storage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49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77789" y="3870117"/>
            <a:ext cx="1284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File Storage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8190" y="2529762"/>
            <a:ext cx="6365810" cy="18964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6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3" y="1419806"/>
            <a:ext cx="1739909" cy="4286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8946" y="2348500"/>
            <a:ext cx="1293019" cy="5572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scans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08945" y="4243971"/>
            <a:ext cx="1293019" cy="5572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applicants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7126" y="1961230"/>
            <a:ext cx="11897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Containers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74757" y="147640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0025" y="105677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Account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87482" y="1892876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0001.tiff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87482" y="2409895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0002.tiff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7481" y="2930614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0003.tiff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87482" y="3791946"/>
            <a:ext cx="1293018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app01.xml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87480" y="4308819"/>
            <a:ext cx="1293020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app02.xml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87481" y="4825692"/>
            <a:ext cx="1293020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app03.xml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312459" y="2129801"/>
            <a:ext cx="1418069" cy="461358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367435" y="2628290"/>
            <a:ext cx="1363093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5318366" y="2665422"/>
            <a:ext cx="1397058" cy="45986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5326692" y="4028743"/>
            <a:ext cx="1403836" cy="45353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5367436" y="4522577"/>
            <a:ext cx="1347989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endCxn id="27" idx="1"/>
          </p:cNvCxnSpPr>
          <p:nvPr/>
        </p:nvCxnSpPr>
        <p:spPr>
          <a:xfrm>
            <a:off x="5324475" y="4562874"/>
            <a:ext cx="1463006" cy="48121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cxnSpLocks/>
          </p:cNvCxnSpPr>
          <p:nvPr/>
        </p:nvCxnSpPr>
        <p:spPr>
          <a:xfrm flipV="1">
            <a:off x="3022584" y="2711710"/>
            <a:ext cx="793975" cy="72709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>
            <a:off x="3016410" y="3684426"/>
            <a:ext cx="800149" cy="751395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267291"/>
            <a:ext cx="1324536" cy="13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5123" y="3586411"/>
            <a:ext cx="2733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Access Keys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60" y="2182854"/>
            <a:ext cx="4179094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67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569850"/>
            <a:ext cx="961463" cy="961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35" y="3586410"/>
            <a:ext cx="1880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Access Keys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468" y="2182854"/>
            <a:ext cx="4179094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463218"/>
            <a:ext cx="1324536" cy="932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2911" y="3586410"/>
            <a:ext cx="3238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Shared Access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Signatures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950" y="1324547"/>
            <a:ext cx="4057650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2892316" y="1999059"/>
            <a:ext cx="3357773" cy="2422028"/>
            <a:chOff x="3856420" y="1522411"/>
            <a:chExt cx="4477031" cy="3229371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747232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3293260" y="4602284"/>
            <a:ext cx="255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2351060" y="2578480"/>
            <a:ext cx="1038797" cy="10387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4853322" y="1471707"/>
            <a:ext cx="1023799" cy="103370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3274009" y="1467270"/>
            <a:ext cx="1028747" cy="103483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5738190" y="2500767"/>
            <a:ext cx="1023799" cy="1033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-14076" t="-133655" r="-14076" b="-133655"/>
          <a:stretch/>
        </p:blipFill>
        <p:spPr>
          <a:xfrm>
            <a:off x="5623896" y="3923177"/>
            <a:ext cx="1023799" cy="102214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-17672" t="-83962" r="-17672" b="-83962"/>
          <a:stretch/>
        </p:blipFill>
        <p:spPr>
          <a:xfrm>
            <a:off x="2489956" y="3919202"/>
            <a:ext cx="1038797" cy="1028207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4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712072"/>
            <a:ext cx="961463" cy="677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724" y="3586410"/>
            <a:ext cx="2219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Shared Access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</a:rPr>
              <a:t>Signatures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55" y="1324547"/>
            <a:ext cx="4057650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2161069"/>
            <a:ext cx="1912257" cy="19122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543" y="2207079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>
                <a:solidFill>
                  <a:schemeClr val="bg1"/>
                </a:solidFill>
              </a:rPr>
              <a:t>Serverless</a:t>
            </a:r>
            <a:r>
              <a:rPr lang="en-US" sz="1500" dirty="0">
                <a:solidFill>
                  <a:schemeClr val="bg1"/>
                </a:solidFill>
              </a:rPr>
              <a:t> Computing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543" y="3431068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>
                <a:solidFill>
                  <a:schemeClr val="bg1"/>
                </a:solidFill>
              </a:rPr>
              <a:t>Nanoservices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7685" y="4073325"/>
            <a:ext cx="2122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Azure Functions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1944" y="1697265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Execute small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1944" y="2528207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C#, F#, Node, Ruby, PHP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9157" y="3469822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Pay only for execution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1944" y="4487636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Triggers, </a:t>
            </a:r>
            <a:r>
              <a:rPr lang="en-US" sz="1500" dirty="0" err="1">
                <a:solidFill>
                  <a:schemeClr val="bg1"/>
                </a:solidFill>
              </a:rPr>
              <a:t>webhooks</a:t>
            </a:r>
            <a:r>
              <a:rPr lang="en-US" sz="1500" dirty="0">
                <a:solidFill>
                  <a:schemeClr val="bg1"/>
                </a:solidFill>
              </a:rPr>
              <a:t>, and timers</a:t>
            </a:r>
          </a:p>
        </p:txBody>
      </p:sp>
    </p:spTree>
    <p:extLst>
      <p:ext uri="{BB962C8B-B14F-4D97-AF65-F5344CB8AC3E}">
        <p14:creationId xmlns:p14="http://schemas.microsoft.com/office/powerpoint/2010/main" val="30253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602650" y="211800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02650" y="2996146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2650" y="1265023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02650" y="387429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02650" y="4734669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75700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635153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351329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373677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3" t="-26657" r="-31150" b="-26657"/>
          <a:stretch/>
        </p:blipFill>
        <p:spPr>
          <a:xfrm>
            <a:off x="3365769" y="2279920"/>
            <a:ext cx="2007842" cy="2007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24" name="TextBox 23"/>
          <p:cNvSpPr txBox="1"/>
          <p:nvPr/>
        </p:nvSpPr>
        <p:spPr>
          <a:xfrm>
            <a:off x="1065708" y="1912797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iOS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37671" y="1345741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Agile Tools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37671" y="2216600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/>
              <a:t>Git</a:t>
            </a:r>
            <a:endParaRPr lang="en-US" sz="1500" dirty="0"/>
          </a:p>
        </p:txBody>
      </p:sp>
      <p:sp>
        <p:nvSpPr>
          <p:cNvPr id="27" name="Rectangle 26"/>
          <p:cNvSpPr/>
          <p:nvPr/>
        </p:nvSpPr>
        <p:spPr>
          <a:xfrm>
            <a:off x="6437671" y="3087459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Continuous Integration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37671" y="3958318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Testing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37671" y="4829176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Reporting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6749" y="278737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Android™</a:t>
            </a:r>
            <a:endParaRPr lang="en-US" sz="1500" dirty="0" err="1"/>
          </a:p>
        </p:txBody>
      </p:sp>
      <p:sp>
        <p:nvSpPr>
          <p:cNvPr id="31" name="TextBox 30"/>
          <p:cNvSpPr txBox="1"/>
          <p:nvPr/>
        </p:nvSpPr>
        <p:spPr>
          <a:xfrm>
            <a:off x="878958" y="3662177"/>
            <a:ext cx="888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Linux™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331" y="4529093"/>
            <a:ext cx="11656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Windows®</a:t>
            </a:r>
          </a:p>
        </p:txBody>
      </p:sp>
    </p:spTree>
    <p:extLst>
      <p:ext uri="{BB962C8B-B14F-4D97-AF65-F5344CB8AC3E}">
        <p14:creationId xmlns:p14="http://schemas.microsoft.com/office/powerpoint/2010/main" val="374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602650" y="211800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02650" y="2996146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2650" y="2121280"/>
            <a:ext cx="2541350" cy="6116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02650" y="2999425"/>
            <a:ext cx="2541350" cy="6116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02650" y="1265023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650" y="387429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02650" y="4734669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75700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2635153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351329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4373677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3" t="-26657" r="-31150" b="-26657"/>
          <a:stretch/>
        </p:blipFill>
        <p:spPr>
          <a:xfrm>
            <a:off x="3365769" y="2279920"/>
            <a:ext cx="2007842" cy="2007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065708" y="1912797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iOS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671" y="1345741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Agile Tools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7671" y="2216600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/>
              <a:t>Git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437671" y="3087459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Continuous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37671" y="3958318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Testing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37671" y="4829176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Reporting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749" y="278737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Android™</a:t>
            </a:r>
            <a:endParaRPr lang="en-US" sz="1500" dirty="0" err="1"/>
          </a:p>
        </p:txBody>
      </p:sp>
      <p:sp>
        <p:nvSpPr>
          <p:cNvPr id="13" name="TextBox 12"/>
          <p:cNvSpPr txBox="1"/>
          <p:nvPr/>
        </p:nvSpPr>
        <p:spPr>
          <a:xfrm>
            <a:off x="878958" y="3662177"/>
            <a:ext cx="888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Linux™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331" y="4529093"/>
            <a:ext cx="11656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Windows®</a:t>
            </a:r>
          </a:p>
        </p:txBody>
      </p:sp>
    </p:spTree>
    <p:extLst>
      <p:ext uri="{BB962C8B-B14F-4D97-AF65-F5344CB8AC3E}">
        <p14:creationId xmlns:p14="http://schemas.microsoft.com/office/powerpoint/2010/main" val="84672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23" y="2487543"/>
            <a:ext cx="5029200" cy="38388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5400" y="1371600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</p:spTree>
    <p:extLst>
      <p:ext uri="{BB962C8B-B14F-4D97-AF65-F5344CB8AC3E}">
        <p14:creationId xmlns:p14="http://schemas.microsoft.com/office/powerpoint/2010/main" val="136169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9758"/>
            <a:ext cx="8303449" cy="40601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730" y="5565950"/>
            <a:ext cx="26709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-Book" charset="0"/>
                <a:ea typeface="Gotham-Book" charset="0"/>
                <a:cs typeface="Gotham-Book" charset="0"/>
              </a:rPr>
              <a:t>https://azure.microsoft.com/en-us/regions/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 </a:t>
            </a:r>
          </a:p>
        </p:txBody>
      </p:sp>
    </p:spTree>
    <p:extLst>
      <p:ext uri="{BB962C8B-B14F-4D97-AF65-F5344CB8AC3E}">
        <p14:creationId xmlns:p14="http://schemas.microsoft.com/office/powerpoint/2010/main" val="38531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39" y="1521689"/>
            <a:ext cx="3854874" cy="381462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6684" y="3265076"/>
            <a:ext cx="3237276" cy="327848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6430287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0" y="2004154"/>
            <a:ext cx="4928366" cy="2849693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7956" y="3265076"/>
            <a:ext cx="2966161" cy="327848"/>
          </a:xfrm>
        </p:spPr>
        <p:txBody>
          <a:bodyPr/>
          <a:lstStyle/>
          <a:p>
            <a:r>
              <a:rPr lang="en-US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382387577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05894" y="5032013"/>
            <a:ext cx="1739815" cy="968737"/>
          </a:xfrm>
          <a:prstGeom prst="rect">
            <a:avLst/>
          </a:prstGeom>
          <a:solidFill>
            <a:srgbClr val="239FBC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68580" rIns="137160" bIns="137160" rtlCol="0" anchor="t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6490" y="5032013"/>
            <a:ext cx="1739815" cy="968737"/>
          </a:xfrm>
          <a:prstGeom prst="rect">
            <a:avLst/>
          </a:prstGeom>
          <a:solidFill>
            <a:srgbClr val="A82D5D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68580" rIns="137160" bIns="137160" rtlCol="0" anchor="t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4799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5487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3054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61589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82277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79845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41875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563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60131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5435" y="1637483"/>
            <a:ext cx="13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On Premises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8979" y="1359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Infrastructure as</a:t>
            </a:r>
            <a:br>
              <a:rPr lang="en-US" sz="1800" dirty="0">
                <a:latin typeface="Gotham-Book" charset="0"/>
                <a:ea typeface="Gotham-Book" charset="0"/>
                <a:cs typeface="Gotham-Book" charset="0"/>
              </a:rPr>
            </a:br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a Service (IaaS)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78628" y="1359400"/>
            <a:ext cx="1689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Platform as</a:t>
            </a:r>
            <a:br>
              <a:rPr lang="en-US" sz="1800" dirty="0">
                <a:latin typeface="Gotham-Book" charset="0"/>
                <a:ea typeface="Gotham-Book" charset="0"/>
                <a:cs typeface="Gotham-Book" charset="0"/>
              </a:rPr>
            </a:br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a Service (PaaS)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74020" y="5045297"/>
            <a:ext cx="60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You</a:t>
            </a:r>
            <a:endParaRPr 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083463" y="5032012"/>
            <a:ext cx="82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8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/>
      <p:bldP spid="31" grpId="0"/>
      <p:bldP spid="32" grpId="0"/>
      <p:bldP spid="34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003706" y="2800726"/>
            <a:ext cx="1134993" cy="818693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030994" y="2136362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98244" y="3229888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14172" y="2071043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03664" y="1383344"/>
            <a:ext cx="1324092" cy="1329771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67179" y="3671615"/>
            <a:ext cx="1323594" cy="1323594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270000" y="1383344"/>
            <a:ext cx="1320773" cy="1329771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946921" y="3164569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94484" y="3671615"/>
            <a:ext cx="1323594" cy="1323594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426455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3293260" y="4281507"/>
            <a:ext cx="255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  <a:p>
            <a:pPr algn="ctr"/>
            <a:r>
              <a:rPr lang="en-US" sz="2400" dirty="0">
                <a:latin typeface="+mj-lt"/>
              </a:rPr>
              <a:t>App Services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3729" y="1545122"/>
            <a:ext cx="1785104" cy="1606130"/>
            <a:chOff x="1418305" y="917163"/>
            <a:chExt cx="2380139" cy="214150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138" y="917163"/>
              <a:ext cx="1341618" cy="134161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18305" y="2627782"/>
              <a:ext cx="23801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Web Applications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077171" y="1568170"/>
            <a:ext cx="1703608" cy="1583082"/>
            <a:chOff x="8102895" y="947892"/>
            <a:chExt cx="2271478" cy="211077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554" y="947892"/>
              <a:ext cx="1280160" cy="12801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102895" y="2627782"/>
              <a:ext cx="22714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/>
                <a:t>API Applications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81792" y="3855659"/>
            <a:ext cx="1894365" cy="1614575"/>
            <a:chOff x="7975723" y="3997877"/>
            <a:chExt cx="2525820" cy="215276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292" y="3997877"/>
              <a:ext cx="1269422" cy="1269422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975723" y="5719756"/>
              <a:ext cx="25258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Logic Applications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0438" y="3866284"/>
            <a:ext cx="1990546" cy="1603950"/>
            <a:chOff x="1293917" y="4012044"/>
            <a:chExt cx="2654061" cy="2138599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536" y="4012044"/>
              <a:ext cx="1245676" cy="124567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293917" y="5719756"/>
              <a:ext cx="26540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Mobile Applications</a:t>
              </a:r>
            </a:p>
          </p:txBody>
        </p:sp>
      </p:grpSp>
      <p:sp>
        <p:nvSpPr>
          <p:cNvPr id="34" name="Oval 33"/>
          <p:cNvSpPr/>
          <p:nvPr/>
        </p:nvSpPr>
        <p:spPr>
          <a:xfrm>
            <a:off x="3597998" y="2282382"/>
            <a:ext cx="1884170" cy="190852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12" y="2733140"/>
            <a:ext cx="1007011" cy="10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4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0.2595 -0.2078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0.28711 -0.20578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3.xml><?xml version="1.0" encoding="utf-8"?>
<a:theme xmlns:a="http://schemas.openxmlformats.org/drawingml/2006/main" name="1_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57585</TotalTime>
  <Words>1217</Words>
  <Application>Microsoft Office PowerPoint</Application>
  <PresentationFormat>On-screen Show (4:3)</PresentationFormat>
  <Paragraphs>218</Paragraphs>
  <Slides>44</Slides>
  <Notes>41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Consolas</vt:lpstr>
      <vt:lpstr>Gotham Book</vt:lpstr>
      <vt:lpstr>Gotham Rounded Light</vt:lpstr>
      <vt:lpstr>Gotham-Book</vt:lpstr>
      <vt:lpstr>Myriad Pro</vt:lpstr>
      <vt:lpstr>Myriad Pro Light</vt:lpstr>
      <vt:lpstr>Segoe UI</vt:lpstr>
      <vt:lpstr>Verdana</vt:lpstr>
      <vt:lpstr>Wingdings</vt:lpstr>
      <vt:lpstr>1_SapphireTemplate</vt:lpstr>
      <vt:lpstr>Intelliem 2013 v1</vt:lpstr>
      <vt:lpstr>1_Intelliem 2013 v1</vt:lpstr>
      <vt:lpstr>Azure Essentials for .NET Developers This is not a sales pitch  K. Scott Allen @OdeToCode</vt:lpstr>
      <vt:lpstr>PowerPoint Presentation</vt:lpstr>
      <vt:lpstr>PowerPoint Presentation</vt:lpstr>
      <vt:lpstr>PowerPoint Presentation</vt:lpstr>
      <vt:lpstr>Azure Data Centers </vt:lpstr>
      <vt:lpstr>Web Portal</vt:lpstr>
      <vt:lpstr>PowerShell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2072</cp:revision>
  <dcterms:created xsi:type="dcterms:W3CDTF">2007-12-27T20:50:38Z</dcterms:created>
  <dcterms:modified xsi:type="dcterms:W3CDTF">2017-02-07T23:41:49Z</dcterms:modified>
</cp:coreProperties>
</file>